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78" r:id="rId3"/>
    <p:sldId id="279" r:id="rId4"/>
    <p:sldId id="266" r:id="rId5"/>
    <p:sldId id="277" r:id="rId6"/>
    <p:sldId id="276" r:id="rId7"/>
    <p:sldId id="267" r:id="rId8"/>
    <p:sldId id="270" r:id="rId9"/>
    <p:sldId id="271" r:id="rId10"/>
    <p:sldId id="272" r:id="rId11"/>
    <p:sldId id="261" r:id="rId12"/>
  </p:sldIdLst>
  <p:sldSz cx="12188825" cy="6858000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21"/>
    <a:srgbClr val="FF6600"/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1FD6-F879-4730-B35A-A461E39AF201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CB56-E864-4FE3-8732-3DB9121905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911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1948-4ADF-4185-8F85-C13A61A63074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F139-8BFC-465D-94C3-95777973D3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2192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0C19-361D-4451-AD85-6A7E4B124CCE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7A5D-5DAD-4765-BC2E-5507ADF463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38080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2A76-281D-467A-A8F2-41AAE871E543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9DA1-7F0D-4487-923C-A5630D6DFA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57219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2E5D-F067-4230-9F4F-2664F43D18E9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E66-79E1-4DBC-904B-E8177F4EC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91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7157-5BAE-4197-9E31-B6E6017EB25F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6AA6-DBE9-4E9A-B795-312CF9A2A3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84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38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98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24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74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46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0863" y="906463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81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23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98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20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252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99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24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832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152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063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995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8D8-33FB-4642-B5F4-567A1FA9A326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7285-5C68-4E02-B350-268BCEE8D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61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43C9-7DEB-428B-B8FB-53016A5F2133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A1AF-2A6B-41F3-8F7F-47381C7069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498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201E-AEFC-417E-BD87-8AC6046DBE08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5783-D665-4269-869C-42B280E6B3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3778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s-ES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s-ES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76A7BF-3D53-4C69-A0FF-FAD6D95460F2}" type="datetimeFigureOut">
              <a:rPr lang="es-ES"/>
              <a:pPr>
                <a:defRPr/>
              </a:pPr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2F1E41-832C-4866-B771-45A69789F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12CE-1445-4419-993C-18257D880BF3}" type="datetimeFigureOut">
              <a:rPr lang="es-CO" smtClean="0"/>
              <a:t>10/12/2021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3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9506" y="325511"/>
            <a:ext cx="4389119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>
                <a:solidFill>
                  <a:srgbClr val="444444"/>
                </a:solidFill>
                <a:latin typeface="tahoma" panose="020B0604030504040204" pitchFamily="34" charset="0"/>
              </a:rPr>
              <a:t>Nombre </a:t>
            </a:r>
            <a:r>
              <a:rPr lang="es-MX" sz="1000" b="1" dirty="0">
                <a:solidFill>
                  <a:srgbClr val="444444"/>
                </a:solidFill>
                <a:latin typeface="tahoma" panose="020B0604030504040204" pitchFamily="34" charset="0"/>
              </a:rPr>
              <a:t>del documento:</a:t>
            </a:r>
            <a:r>
              <a:rPr lang="es-MX" sz="1000" dirty="0">
                <a:solidFill>
                  <a:srgbClr val="444444"/>
                </a:solidFill>
                <a:latin typeface="tahoma" panose="020B0604030504040204" pitchFamily="34" charset="0"/>
              </a:rPr>
              <a:t> </a:t>
            </a:r>
            <a:r>
              <a:rPr lang="es-MX" sz="4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s-MX" sz="800" dirty="0">
                <a:solidFill>
                  <a:srgbClr val="333333"/>
                </a:solidFill>
                <a:latin typeface="Arial" panose="020B0604020202020204" pitchFamily="34" charset="0"/>
              </a:rPr>
              <a:t>Caracterización </a:t>
            </a:r>
            <a:r>
              <a:rPr lang="es-MX" sz="800" dirty="0" smtClean="0">
                <a:solidFill>
                  <a:srgbClr val="333333"/>
                </a:solidFill>
                <a:latin typeface="Arial" panose="020B0604020202020204" pitchFamily="34" charset="0"/>
              </a:rPr>
              <a:t>de Procesos</a:t>
            </a:r>
            <a:endParaRPr lang="es-MX" sz="1000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444444"/>
                </a:solidFill>
                <a:latin typeface="tahoma" panose="020B0604030504040204" pitchFamily="34" charset="0"/>
              </a:rPr>
              <a:t>Código:</a:t>
            </a:r>
            <a:r>
              <a:rPr lang="es-MX" sz="1000" dirty="0">
                <a:solidFill>
                  <a:srgbClr val="444444"/>
                </a:solidFill>
                <a:latin typeface="tahoma" panose="020B0604030504040204" pitchFamily="34" charset="0"/>
              </a:rPr>
              <a:t>  PE-GS-2.2-CA</a:t>
            </a:r>
          </a:p>
          <a:p>
            <a:r>
              <a:rPr lang="es-MX" sz="1000" b="1" dirty="0">
                <a:solidFill>
                  <a:srgbClr val="444444"/>
                </a:solidFill>
                <a:latin typeface="tahoma" panose="020B0604030504040204" pitchFamily="34" charset="0"/>
              </a:rPr>
              <a:t>Versión nueva:</a:t>
            </a:r>
            <a:r>
              <a:rPr lang="es-MX" sz="1000" dirty="0">
                <a:solidFill>
                  <a:srgbClr val="444444"/>
                </a:solidFill>
                <a:latin typeface="tahoma" panose="020B0604030504040204" pitchFamily="34" charset="0"/>
              </a:rPr>
              <a:t> </a:t>
            </a:r>
            <a:r>
              <a:rPr lang="es-MX" sz="1000" b="1" dirty="0">
                <a:solidFill>
                  <a:srgbClr val="444444"/>
                </a:solidFill>
                <a:latin typeface="tahoma" panose="020B0604030504040204" pitchFamily="34" charset="0"/>
              </a:rPr>
              <a:t>3</a:t>
            </a:r>
            <a:endParaRPr lang="es-MX" sz="1000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444444"/>
                </a:solidFill>
                <a:latin typeface="tahoma" panose="020B0604030504040204" pitchFamily="34" charset="0"/>
              </a:rPr>
              <a:t>Justificación del cambio: </a:t>
            </a:r>
            <a:r>
              <a:rPr lang="es-MX" sz="800" dirty="0">
                <a:solidFill>
                  <a:srgbClr val="333333"/>
                </a:solidFill>
                <a:latin typeface="Arial" panose="020B0604020202020204" pitchFamily="34" charset="0"/>
              </a:rPr>
              <a:t>Cumplir requisito ISO 6.1 y facilitar diligenciamiento</a:t>
            </a:r>
            <a:endParaRPr lang="es-MX" sz="1400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s-MX" sz="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es-MX" sz="1000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Elaborado por: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  </a:t>
            </a:r>
            <a:r>
              <a:rPr lang="es-MX" sz="1000" dirty="0" smtClean="0">
                <a:solidFill>
                  <a:srgbClr val="333333"/>
                </a:solidFill>
                <a:latin typeface="Arial" panose="020B0604020202020204" pitchFamily="34" charset="0"/>
              </a:rPr>
              <a:t>Clara </a:t>
            </a:r>
            <a:r>
              <a:rPr lang="es-MX" sz="1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Ínes</a:t>
            </a:r>
            <a:r>
              <a:rPr lang="es-MX" sz="1000" dirty="0" smtClean="0">
                <a:solidFill>
                  <a:srgbClr val="333333"/>
                </a:solidFill>
                <a:latin typeface="Arial" panose="020B0604020202020204" pitchFamily="34" charset="0"/>
              </a:rPr>
              <a:t> Tobar </a:t>
            </a:r>
            <a:r>
              <a:rPr lang="es-MX" sz="1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Tenjo</a:t>
            </a:r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Cargo: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s-MX" sz="1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Prof</a:t>
            </a:r>
            <a:r>
              <a:rPr lang="es-MX" sz="1000" dirty="0" smtClean="0">
                <a:solidFill>
                  <a:srgbClr val="333333"/>
                </a:solidFill>
                <a:latin typeface="Arial" panose="020B0604020202020204" pitchFamily="34" charset="0"/>
              </a:rPr>
              <a:t>, Universitario</a:t>
            </a:r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Fecha: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s-MX" sz="1050" dirty="0">
                <a:solidFill>
                  <a:srgbClr val="333333"/>
                </a:solidFill>
                <a:latin typeface="Arial" panose="020B0604020202020204" pitchFamily="34" charset="0"/>
              </a:rPr>
              <a:t>6/05/2020</a:t>
            </a:r>
            <a:endParaRPr lang="es-MX" sz="1050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Revisado por: 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 Miguel Hugo </a:t>
            </a:r>
            <a:r>
              <a:rPr lang="es-MX" sz="1000" dirty="0" err="1">
                <a:solidFill>
                  <a:srgbClr val="333333"/>
                </a:solidFill>
                <a:latin typeface="Arial" panose="020B0604020202020204" pitchFamily="34" charset="0"/>
              </a:rPr>
              <a:t>Corchuelo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 Mora </a:t>
            </a:r>
            <a:endParaRPr lang="es-MX" sz="1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s-MX" sz="1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Cargo</a:t>
            </a:r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 Profesional Universitaria</a:t>
            </a:r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Fecha: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6/05/2020</a:t>
            </a:r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Aprobado </a:t>
            </a:r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por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:  </a:t>
            </a:r>
            <a:r>
              <a:rPr lang="es-MX" sz="1000" dirty="0" smtClean="0">
                <a:solidFill>
                  <a:srgbClr val="333333"/>
                </a:solidFill>
                <a:latin typeface="Arial" panose="020B0604020202020204" pitchFamily="34" charset="0"/>
              </a:rPr>
              <a:t>José Luis </a:t>
            </a:r>
            <a:r>
              <a:rPr lang="es-MX" sz="1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Diago</a:t>
            </a:r>
            <a:r>
              <a:rPr lang="es-MX" sz="1000" dirty="0" smtClean="0">
                <a:solidFill>
                  <a:srgbClr val="333333"/>
                </a:solidFill>
                <a:latin typeface="Arial" panose="020B0604020202020204" pitchFamily="34" charset="0"/>
              </a:rPr>
              <a:t> Franco</a:t>
            </a:r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Cargo: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s-MX" sz="1000" dirty="0" smtClean="0">
                <a:solidFill>
                  <a:srgbClr val="333333"/>
                </a:solidFill>
                <a:latin typeface="Arial" panose="020B0604020202020204" pitchFamily="34" charset="0"/>
              </a:rPr>
              <a:t>Rector</a:t>
            </a:r>
            <a:endParaRPr lang="es-MX" dirty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es-MX" sz="1000" b="1" dirty="0">
                <a:solidFill>
                  <a:srgbClr val="333333"/>
                </a:solidFill>
                <a:latin typeface="Arial" panose="020B0604020202020204" pitchFamily="34" charset="0"/>
              </a:rPr>
              <a:t>Fecha:</a:t>
            </a:r>
            <a:r>
              <a:rPr lang="es-MX" sz="1000" dirty="0">
                <a:solidFill>
                  <a:srgbClr val="333333"/>
                </a:solidFill>
                <a:latin typeface="Arial" panose="020B0604020202020204" pitchFamily="34" charset="0"/>
              </a:rPr>
              <a:t> 6/05/2020</a:t>
            </a:r>
            <a:endParaRPr lang="es-MX" b="0" i="0" dirty="0">
              <a:solidFill>
                <a:srgbClr val="444444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21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2" y="2393333"/>
            <a:ext cx="10969625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de procesos a partir de PHVA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2754675" y="945364"/>
            <a:ext cx="665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25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</a:t>
            </a:r>
            <a:endParaRPr lang="es-CO" sz="3200" b="1" dirty="0">
              <a:solidFill>
                <a:srgbClr val="E25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297638" y="4246346"/>
            <a:ext cx="7504388" cy="1143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</a:t>
            </a:r>
            <a:r>
              <a:rPr lang="es-CO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xxx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40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98623" y="2531611"/>
            <a:ext cx="5896049" cy="956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0040" y="1329552"/>
            <a:ext cx="1424632" cy="948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dirty="0" err="1" smtClean="0">
                <a:latin typeface="Arial"/>
                <a:ea typeface="Calibri"/>
              </a:rPr>
              <a:t>xxxxxx</a:t>
            </a: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98623" y="1329551"/>
            <a:ext cx="3107073" cy="948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dirty="0" err="1" smtClean="0">
                <a:latin typeface="Arial"/>
                <a:ea typeface="Calibri"/>
              </a:rPr>
              <a:t>xxxxxx</a:t>
            </a:r>
            <a:endParaRPr lang="es-CO" sz="1200" dirty="0">
              <a:latin typeface="Arial"/>
              <a:ea typeface="Calibri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36115" y="1321297"/>
            <a:ext cx="1762507" cy="956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NOMBRE </a:t>
            </a:r>
            <a:r>
              <a:rPr lang="es-CO" sz="1600" b="1" dirty="0">
                <a:effectLst/>
                <a:latin typeface="Arial"/>
                <a:ea typeface="Calibri"/>
              </a:rPr>
              <a:t>DEL PROCESO</a:t>
            </a:r>
            <a:r>
              <a:rPr lang="es-CO" sz="1600" b="1" dirty="0" smtClean="0">
                <a:effectLst/>
                <a:latin typeface="Arial"/>
                <a:ea typeface="Calibri"/>
              </a:rPr>
              <a:t>:</a:t>
            </a: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05696" y="1329959"/>
            <a:ext cx="1364343" cy="9486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TIPO </a:t>
            </a:r>
            <a:r>
              <a:rPr lang="es-CO" sz="1600" b="1" dirty="0">
                <a:effectLst/>
                <a:latin typeface="Arial"/>
                <a:ea typeface="Calibri"/>
              </a:rPr>
              <a:t>DE PROCESO</a:t>
            </a:r>
            <a:r>
              <a:rPr lang="es-CO" sz="1600" b="1" dirty="0" smtClean="0">
                <a:effectLst/>
                <a:latin typeface="Arial"/>
                <a:ea typeface="Calibri"/>
              </a:rPr>
              <a:t>:</a:t>
            </a:r>
            <a:r>
              <a:rPr lang="es-CO" sz="1600" b="1" dirty="0">
                <a:effectLst/>
                <a:latin typeface="Arial"/>
                <a:ea typeface="Calibri"/>
              </a:rPr>
              <a:t> 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63069" y="2531612"/>
            <a:ext cx="1735554" cy="956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ALCANCE:</a:t>
            </a: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045587" y="3716188"/>
            <a:ext cx="1753036" cy="1029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OBJETIVO </a:t>
            </a:r>
            <a:r>
              <a:rPr lang="es-CO" sz="1600" b="1" dirty="0">
                <a:effectLst/>
                <a:latin typeface="Arial"/>
                <a:ea typeface="Calibri"/>
              </a:rPr>
              <a:t>GENERAL: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798622" y="3723059"/>
            <a:ext cx="5896047" cy="1029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dirty="0" err="1" smtClean="0">
                <a:latin typeface="Arial"/>
                <a:ea typeface="Calibri"/>
              </a:rPr>
              <a:t>xxxxxx</a:t>
            </a:r>
            <a:endParaRPr lang="es-CO" sz="1200" dirty="0">
              <a:latin typeface="Arial"/>
              <a:ea typeface="Calibri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62992" y="5067393"/>
            <a:ext cx="1735631" cy="1029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SEGUIMIENTO </a:t>
            </a:r>
            <a:r>
              <a:rPr lang="es-CO" sz="1600" b="1" dirty="0">
                <a:effectLst/>
                <a:latin typeface="Arial"/>
                <a:ea typeface="Calibri"/>
              </a:rPr>
              <a:t>Y MEDICIÓN: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798623" y="5066123"/>
            <a:ext cx="5896045" cy="1030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000" dirty="0" err="1" smtClean="0">
                <a:latin typeface="Arial"/>
                <a:ea typeface="Calibri"/>
              </a:rPr>
              <a:t>xxxxxx</a:t>
            </a:r>
            <a:endParaRPr lang="es-CO" sz="1000" dirty="0">
              <a:latin typeface="Arial"/>
              <a:ea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81096" y="2505872"/>
            <a:ext cx="573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xxxxxxx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0933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86445" y="533118"/>
            <a:ext cx="7585166" cy="947339"/>
          </a:xfrm>
          <a:prstGeom prst="rect">
            <a:avLst/>
          </a:prstGeom>
          <a:solidFill>
            <a:srgbClr val="FF7B21"/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2000" b="1" dirty="0" smtClean="0">
                <a:effectLst/>
                <a:latin typeface="Arial"/>
                <a:ea typeface="Calibri"/>
              </a:rPr>
              <a:t>CONTEXTO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latin typeface="Arial"/>
                <a:ea typeface="Calibri"/>
              </a:rPr>
              <a:t>(Aspectos positivos y negativos que inciden en el proceso)</a:t>
            </a: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8206" y="2020389"/>
            <a:ext cx="4528457" cy="348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09063" y="2020389"/>
            <a:ext cx="4528457" cy="3483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547111" y="2055558"/>
            <a:ext cx="42906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Positivos</a:t>
            </a:r>
          </a:p>
          <a:p>
            <a:endParaRPr lang="es-CO" sz="300" dirty="0"/>
          </a:p>
          <a:p>
            <a:pPr lvl="0"/>
            <a:r>
              <a:rPr lang="es-CO" sz="1400" dirty="0" smtClean="0"/>
              <a:t>xxx</a:t>
            </a:r>
            <a:endParaRPr lang="es-CO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09063" y="2020389"/>
            <a:ext cx="45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Negativos</a:t>
            </a:r>
          </a:p>
          <a:p>
            <a:endParaRPr lang="es-CO" dirty="0"/>
          </a:p>
          <a:p>
            <a:pPr lvl="0"/>
            <a:endParaRPr lang="es-ES" dirty="0" smtClean="0"/>
          </a:p>
          <a:p>
            <a:pPr lvl="0"/>
            <a:r>
              <a:rPr lang="es-CO" dirty="0" err="1" smtClean="0"/>
              <a:t>xxxxx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47725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86445" y="533118"/>
            <a:ext cx="7585166" cy="9473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2000" b="1" dirty="0" smtClean="0">
                <a:effectLst/>
                <a:latin typeface="Arial"/>
                <a:ea typeface="Calibri"/>
              </a:rPr>
              <a:t>GRUPOS DE INTERÉS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latin typeface="Arial"/>
                <a:ea typeface="Calibri"/>
              </a:rPr>
              <a:t>(Características de los actores con los que se interactúa)</a:t>
            </a: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8206" y="2020389"/>
            <a:ext cx="4528457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INTERNOS </a:t>
            </a:r>
          </a:p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09063" y="2020389"/>
            <a:ext cx="4528457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</a:p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1755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1673" y="1923821"/>
            <a:ext cx="2644770" cy="648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ENTRADAS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effectLst/>
                <a:latin typeface="Arial"/>
                <a:ea typeface="Calibri"/>
              </a:rPr>
              <a:t>.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29989" y="1938362"/>
            <a:ext cx="3237973" cy="633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900" dirty="0">
                <a:effectLst/>
                <a:latin typeface="Arial"/>
                <a:ea typeface="Calibri"/>
              </a:rPr>
              <a:t> 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71407" y="1112395"/>
            <a:ext cx="3438071" cy="49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>
                <a:effectLst/>
                <a:latin typeface="Arial"/>
                <a:ea typeface="Calibri"/>
              </a:rPr>
              <a:t>PLANEAR</a:t>
            </a:r>
            <a:endParaRPr lang="es-CO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dirty="0">
                <a:effectLst/>
                <a:latin typeface="Arial"/>
                <a:ea typeface="Calibri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20381" y="2042444"/>
            <a:ext cx="11060798" cy="3957762"/>
            <a:chOff x="620381" y="2669563"/>
            <a:chExt cx="11060798" cy="3330643"/>
          </a:xfrm>
        </p:grpSpPr>
        <p:cxnSp>
          <p:nvCxnSpPr>
            <p:cNvPr id="40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251378" y="2669563"/>
              <a:ext cx="3358099" cy="3095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2797588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45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72 Flecha derecha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8" name="72 Flecha derecha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69523" y="3343135"/>
            <a:ext cx="261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67115" y="2727459"/>
            <a:ext cx="289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12002" y="3527801"/>
            <a:ext cx="2508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12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33" y="1932535"/>
            <a:ext cx="2619374" cy="1157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600" b="1" dirty="0" smtClean="0"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latin typeface="Arial"/>
                <a:ea typeface="Calibri"/>
              </a:rPr>
              <a:t>ENTRADAS</a:t>
            </a:r>
            <a:endParaRPr lang="es-CO" sz="1600" dirty="0"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100" dirty="0" smtClean="0"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99566" y="1947076"/>
            <a:ext cx="3077106" cy="1143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600" b="1" dirty="0" smtClean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b="1" dirty="0" smtClean="0">
                <a:latin typeface="Arial"/>
                <a:ea typeface="Calibri"/>
              </a:rPr>
              <a:t>.</a:t>
            </a:r>
            <a:endParaRPr lang="es-CO" sz="1100" dirty="0"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900" dirty="0">
                <a:effectLst/>
                <a:latin typeface="Arial"/>
                <a:ea typeface="Calibri"/>
              </a:rPr>
              <a:t> 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12121" y="1253646"/>
            <a:ext cx="3438071" cy="541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 smtClean="0">
                <a:effectLst/>
                <a:latin typeface="Arial"/>
                <a:ea typeface="Calibri"/>
              </a:rPr>
              <a:t>HACER</a:t>
            </a:r>
            <a:endParaRPr lang="es-CO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20381" y="2479359"/>
            <a:ext cx="11060798" cy="3520847"/>
            <a:chOff x="620381" y="2479359"/>
            <a:chExt cx="11060798" cy="3520847"/>
          </a:xfrm>
        </p:grpSpPr>
        <p:cxnSp>
          <p:nvCxnSpPr>
            <p:cNvPr id="40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405433" y="2479359"/>
              <a:ext cx="3034030" cy="29470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2797588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45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72 Flecha derecha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8" name="72 Flecha derecha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4382136" y="2798731"/>
            <a:ext cx="303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639908" y="3692769"/>
            <a:ext cx="2520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3 CuadroTexto"/>
          <p:cNvSpPr txBox="1"/>
          <p:nvPr/>
        </p:nvSpPr>
        <p:spPr>
          <a:xfrm>
            <a:off x="755910" y="3795202"/>
            <a:ext cx="2508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46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33" y="1923832"/>
            <a:ext cx="2619374" cy="5555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ENTRADAS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99566" y="1907646"/>
            <a:ext cx="3077106" cy="4766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SALIDAS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100" dirty="0"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80116" y="1196412"/>
            <a:ext cx="3438071" cy="43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 smtClean="0">
                <a:effectLst/>
                <a:latin typeface="Arial"/>
                <a:ea typeface="Calibri"/>
              </a:rPr>
              <a:t>VERIFICAR</a:t>
            </a:r>
            <a:endParaRPr lang="es-CO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dirty="0">
                <a:effectLst/>
                <a:latin typeface="Arial"/>
                <a:ea typeface="Calibri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45461" y="1907646"/>
            <a:ext cx="11060798" cy="4076374"/>
            <a:chOff x="620381" y="2479359"/>
            <a:chExt cx="11060798" cy="3520847"/>
          </a:xfrm>
        </p:grpSpPr>
        <p:cxnSp>
          <p:nvCxnSpPr>
            <p:cNvPr id="40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178495" y="2479359"/>
              <a:ext cx="3414612" cy="32857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3077106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45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72 Flecha derecha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8" name="72 Flecha derecha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45461" y="3650368"/>
            <a:ext cx="260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09480" y="2672799"/>
            <a:ext cx="2666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696745" y="3650369"/>
            <a:ext cx="240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58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33" y="1923848"/>
            <a:ext cx="2619374" cy="41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>
                <a:effectLst/>
                <a:latin typeface="Arial"/>
                <a:ea typeface="Calibri"/>
              </a:rPr>
              <a:t>ENTRADAS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effectLst/>
                <a:latin typeface="Arial"/>
                <a:ea typeface="Calibri"/>
              </a:rPr>
              <a:t>.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99566" y="1938389"/>
            <a:ext cx="3077105" cy="403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 CONFORME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900" dirty="0">
                <a:effectLst/>
                <a:latin typeface="Arial"/>
                <a:ea typeface="Calibri"/>
              </a:rPr>
              <a:t> 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10917" y="1230812"/>
            <a:ext cx="3840480" cy="47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 smtClean="0">
                <a:effectLst/>
                <a:latin typeface="Arial"/>
                <a:ea typeface="Calibri"/>
              </a:rPr>
              <a:t>AJUSTAR</a:t>
            </a:r>
            <a:endParaRPr lang="es-CO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s-CO" sz="11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dirty="0">
                <a:effectLst/>
                <a:latin typeface="Arial"/>
                <a:ea typeface="Calibri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620381" y="2213361"/>
            <a:ext cx="11060798" cy="3786845"/>
            <a:chOff x="620381" y="2479359"/>
            <a:chExt cx="11060798" cy="3520847"/>
          </a:xfrm>
        </p:grpSpPr>
        <p:cxnSp>
          <p:nvCxnSpPr>
            <p:cNvPr id="19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097082" y="2479359"/>
              <a:ext cx="3628316" cy="29470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2797588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24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72 Flecha derecha"/>
            <p:cNvSpPr/>
            <p:nvPr/>
          </p:nvSpPr>
          <p:spPr>
            <a:xfrm>
              <a:off x="3505991" y="2779459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7" name="72 Flecha derecha"/>
            <p:cNvSpPr/>
            <p:nvPr/>
          </p:nvSpPr>
          <p:spPr>
            <a:xfrm>
              <a:off x="7851397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96926" y="4072200"/>
            <a:ext cx="260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16191" y="3485382"/>
            <a:ext cx="254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00179" y="4373747"/>
            <a:ext cx="248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4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 [Modo de compatibilidad]" id="{2C671D90-B7F4-4B5C-9B2F-716BB6E82465}" vid="{8CF7DCE3-51B1-4134-A491-3BE5723367B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2960</TotalTime>
  <Words>82</Words>
  <Application>Microsoft Office PowerPoint</Application>
  <PresentationFormat>Personalizado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Tema de Office</vt:lpstr>
      <vt:lpstr>Diseño personalizado</vt:lpstr>
      <vt:lpstr>Presentación de PowerPoint</vt:lpstr>
      <vt:lpstr>Caracterización de procesos a partir de PHVA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unicauca</dc:creator>
  <cp:lastModifiedBy>ST-H5PJDW2</cp:lastModifiedBy>
  <cp:revision>85</cp:revision>
  <dcterms:created xsi:type="dcterms:W3CDTF">2019-01-31T18:33:24Z</dcterms:created>
  <dcterms:modified xsi:type="dcterms:W3CDTF">2021-12-10T19:10:20Z</dcterms:modified>
</cp:coreProperties>
</file>